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8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1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0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94471fbba_2_75:notes"/>
          <p:cNvSpPr/>
          <p:nvPr>
            <p:ph idx="2" type="sldImg"/>
          </p:nvPr>
        </p:nvSpPr>
        <p:spPr>
          <a:xfrm>
            <a:off x="381794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394471fbb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394471fbba_2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5350a733ed_1_33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5350a733e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5350a733ed_1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350a733ed_1_41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5350a733e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5350a733ed_1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350a733ed_1_24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5350a733e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5350a733ed_1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350a733ed_1_74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5350a733ed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5350a733ed_1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350a733ed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5350a733ed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350a733ed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5350a733ed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350a733ed_1_116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5350a733ed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5350a733ed_1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350a733ed_1_122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5350a733ed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5350a733ed_1_1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350a733ed_1_110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5350a733ed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5350a733ed_1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353c0f6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353c0f6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94471fbba_0_30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394471fbb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394471fbba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353c0f6b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353c0f6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5350a733ed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5350a733ed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4031735a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4031735a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4031735a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4031735a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4031735af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4031735a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4031735a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4031735a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356da438a_0_8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15356da438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5356da438a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350a733ed_1_138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5350a733e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5350a733ed_1_1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94471fbba_0_87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394471fbb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394471fbba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94471fbba_0_93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394471fbb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394471fbba_0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350a733ed_1_0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5350a733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5350a733ed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4031735af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4031735af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94471fbba_0_47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394471fbb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394471fbba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350a733ed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350a733ed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94471fbba_0_6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394471fb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394471fbba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350a733ed_1_48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5350a733e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5350a733ed_1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94471fbba_0_12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394471fb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394471fbba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799119" y="1371600"/>
            <a:ext cx="6173808" cy="21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entury Gothic"/>
              <a:buNone/>
              <a:defRPr b="1"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799118" y="3600450"/>
            <a:ext cx="617380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1142107" y="285750"/>
            <a:ext cx="6859787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142107" y="1428749"/>
            <a:ext cx="6852578" cy="30861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1142106" y="285750"/>
            <a:ext cx="6859788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128880" y="1428751"/>
            <a:ext cx="3315563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4673104" y="1428751"/>
            <a:ext cx="3315563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794918" y="1885950"/>
            <a:ext cx="6520997" cy="2114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  <a:defRPr b="0"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799118" y="4057650"/>
            <a:ext cx="6517197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1142106" y="285750"/>
            <a:ext cx="6859788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142106" y="1428750"/>
            <a:ext cx="3313277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1142106" y="2057401"/>
            <a:ext cx="3313277" cy="2457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88617" y="1428750"/>
            <a:ext cx="3313277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88617" y="2057401"/>
            <a:ext cx="3313277" cy="2457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1142107" y="285750"/>
            <a:ext cx="6859787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791909" y="1428750"/>
            <a:ext cx="2698158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0"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714528" y="514350"/>
            <a:ext cx="480185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799118" y="3486150"/>
            <a:ext cx="268674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791909" y="1428750"/>
            <a:ext cx="2698158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0" i="0"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Espace réservé vide pour ajouter une image. Cliquez sur l’espace réservé et sélectionnez l’image à ajouter" id="108" name="Google Shape;108;p22"/>
          <p:cNvSpPr/>
          <p:nvPr>
            <p:ph idx="2" type="pic"/>
          </p:nvPr>
        </p:nvSpPr>
        <p:spPr>
          <a:xfrm>
            <a:off x="3714528" y="514350"/>
            <a:ext cx="4801850" cy="4000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799118" y="3486150"/>
            <a:ext cx="268674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1142107" y="285750"/>
            <a:ext cx="6859787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3025346" y="-454489"/>
            <a:ext cx="3086101" cy="6852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b="0" i="0" sz="1800" u="none" strike="noStrike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15694" y="1828652"/>
            <a:ext cx="4229100" cy="11432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800053" y="-372196"/>
            <a:ext cx="4229100" cy="55449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b="0" i="0" sz="1800" u="none" strike="noStrike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142107" y="285750"/>
            <a:ext cx="6859787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42107" y="1428749"/>
            <a:ext cx="6852578" cy="30861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ctrTitle"/>
          </p:nvPr>
        </p:nvSpPr>
        <p:spPr>
          <a:xfrm>
            <a:off x="737750" y="1620750"/>
            <a:ext cx="6173700" cy="14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entury Gothic"/>
              <a:buNone/>
            </a:pPr>
            <a:r>
              <a:rPr lang="fr"/>
              <a:t>Soutenance du 14 septembre 2022</a:t>
            </a:r>
            <a:endParaRPr/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966350" y="3323275"/>
            <a:ext cx="6173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sz="1800"/>
              <a:t>POEI DEVOPS SQUAD - GROUPE 3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sz="1800"/>
              <a:t>JUIN À SEPTEMBRE 2022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75300" y="345025"/>
            <a:ext cx="47727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</a:pPr>
            <a:r>
              <a:rPr lang="fr"/>
              <a:t>Présentation Terraform (1/2)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2960675" y="1314450"/>
            <a:ext cx="5756100" cy="3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7500" lnSpcReduction="20000"/>
          </a:bodyPr>
          <a:lstStyle/>
          <a:p>
            <a:pPr indent="-153816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I</a:t>
            </a:r>
            <a:r>
              <a:rPr b="1" lang="fr" sz="3415"/>
              <a:t>nfrastructure As Code (IaS)</a:t>
            </a:r>
            <a:endParaRPr b="1" sz="3415"/>
          </a:p>
          <a:p>
            <a:pPr indent="-153816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Multi-Cloud (ici AWS)</a:t>
            </a:r>
            <a:endParaRPr b="1" sz="3415"/>
          </a:p>
          <a:p>
            <a:pPr indent="-153816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Automatisation de la gestion de l‘infrastructure</a:t>
            </a:r>
            <a:endParaRPr b="1" sz="3415"/>
          </a:p>
          <a:p>
            <a:pPr indent="-153816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Infrastructure non immuable</a:t>
            </a:r>
            <a:endParaRPr b="1" sz="3415"/>
          </a:p>
          <a:p>
            <a:pPr indent="-153816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Code modulaire, réutilisable</a:t>
            </a:r>
            <a:endParaRPr b="1" sz="3415"/>
          </a:p>
          <a:p>
            <a:pPr indent="-153816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Souplesse d’utilisatio</a:t>
            </a:r>
            <a:r>
              <a:rPr b="1" lang="fr" sz="3415"/>
              <a:t>n</a:t>
            </a:r>
            <a:endParaRPr b="1" sz="3415"/>
          </a:p>
          <a:p>
            <a:pPr indent="-153816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Cycle de vie en 4 étapes : Init, Plan, Apply, Destroy</a:t>
            </a:r>
            <a:endParaRPr b="1" sz="3415"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25" y="1408450"/>
            <a:ext cx="2579674" cy="18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2549400" y="51850"/>
            <a:ext cx="54168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</a:pPr>
            <a:r>
              <a:rPr lang="fr" sz="2733"/>
              <a:t>Présentation Terraform (2/2)</a:t>
            </a:r>
            <a:endParaRPr sz="2733"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275" y="984250"/>
            <a:ext cx="4795225" cy="1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/>
        </p:nvSpPr>
        <p:spPr>
          <a:xfrm>
            <a:off x="2342275" y="686825"/>
            <a:ext cx="1823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1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1- Terraform init</a:t>
            </a:r>
            <a:endParaRPr sz="200"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24" y="3310100"/>
            <a:ext cx="44390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/>
        </p:nvSpPr>
        <p:spPr>
          <a:xfrm>
            <a:off x="56713" y="3041500"/>
            <a:ext cx="1823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1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1" lang="fr" sz="101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Terraform plan</a:t>
            </a:r>
            <a:endParaRPr sz="200"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450" y="2965300"/>
            <a:ext cx="409027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/>
        </p:nvSpPr>
        <p:spPr>
          <a:xfrm>
            <a:off x="4734450" y="2647950"/>
            <a:ext cx="1823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1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1" lang="fr" sz="101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Terraform apply</a:t>
            </a:r>
            <a:endParaRPr sz="200"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83498"/>
            <a:ext cx="2190750" cy="28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/>
        </p:nvSpPr>
        <p:spPr>
          <a:xfrm>
            <a:off x="56725" y="11200"/>
            <a:ext cx="1823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1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Arborescence projet</a:t>
            </a:r>
            <a:endParaRPr sz="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151500" y="227925"/>
            <a:ext cx="46704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entury Gothic"/>
              <a:buNone/>
            </a:pPr>
            <a:r>
              <a:rPr lang="fr"/>
              <a:t>Amazon Web Services (1/2)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2884475" y="1252275"/>
            <a:ext cx="51222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174942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2300"/>
              <a:t>AWS : plateforme de cloud computing</a:t>
            </a:r>
            <a:endParaRPr b="1" sz="2300"/>
          </a:p>
          <a:p>
            <a:pPr indent="-174942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2300"/>
              <a:t>Multi-services, multi-régions</a:t>
            </a:r>
            <a:endParaRPr b="1" sz="2300"/>
          </a:p>
          <a:p>
            <a:pPr indent="-174942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2300"/>
              <a:t>EC2 : Elastic Compute Cloud</a:t>
            </a:r>
            <a:endParaRPr b="1" sz="2300"/>
          </a:p>
          <a:p>
            <a:pPr indent="-200342" lvl="2" marL="508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2300"/>
              <a:t>Ubuntu</a:t>
            </a:r>
            <a:endParaRPr b="1" sz="2300"/>
          </a:p>
          <a:p>
            <a:pPr indent="-200342" lvl="2" marL="508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2300"/>
              <a:t>Security Group, c</a:t>
            </a:r>
            <a:r>
              <a:rPr b="1" lang="fr" sz="2300"/>
              <a:t>lé privée etc…</a:t>
            </a:r>
            <a:endParaRPr b="1" sz="1800"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50" y="1442100"/>
            <a:ext cx="2379250" cy="17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151500" y="151725"/>
            <a:ext cx="46704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entury Gothic"/>
              <a:buNone/>
            </a:pPr>
            <a:r>
              <a:rPr lang="fr"/>
              <a:t>Amazon Web Services (2/2)</a:t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0" y="1360100"/>
            <a:ext cx="4227625" cy="33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180175"/>
            <a:ext cx="4303849" cy="16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850" y="1397250"/>
            <a:ext cx="4406125" cy="13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81800" y="986275"/>
            <a:ext cx="2223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1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Informations sur l’EC2</a:t>
            </a:r>
            <a:endParaRPr sz="400"/>
          </a:p>
        </p:txBody>
      </p:sp>
      <p:sp>
        <p:nvSpPr>
          <p:cNvPr id="235" name="Google Shape;235;p37"/>
          <p:cNvSpPr txBox="1"/>
          <p:nvPr/>
        </p:nvSpPr>
        <p:spPr>
          <a:xfrm>
            <a:off x="4477825" y="1029175"/>
            <a:ext cx="2223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1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Informations sur l’EC2</a:t>
            </a:r>
            <a:endParaRPr sz="400"/>
          </a:p>
        </p:txBody>
      </p:sp>
      <p:sp>
        <p:nvSpPr>
          <p:cNvPr id="236" name="Google Shape;236;p37"/>
          <p:cNvSpPr txBox="1"/>
          <p:nvPr/>
        </p:nvSpPr>
        <p:spPr>
          <a:xfrm>
            <a:off x="4495800" y="2843750"/>
            <a:ext cx="2903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1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Informations sur le Security Group</a:t>
            </a:r>
            <a:endParaRPr sz="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208425" y="322725"/>
            <a:ext cx="6050700" cy="496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Docker / Docker Hub</a:t>
            </a:r>
            <a:r>
              <a:rPr lang="fr"/>
              <a:t> </a:t>
            </a:r>
            <a:r>
              <a:rPr lang="fr"/>
              <a:t>(1/2)</a:t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2280775" y="1327913"/>
            <a:ext cx="62553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15"/>
          </a:p>
          <a:p>
            <a:pPr indent="0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25" y="1427223"/>
            <a:ext cx="1720950" cy="15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00" y="3619525"/>
            <a:ext cx="2600350" cy="9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2026975" y="1516500"/>
            <a:ext cx="67629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84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72"/>
              <a:buChar char="•"/>
            </a:pPr>
            <a:r>
              <a:rPr b="1" lang="fr" sz="1572"/>
              <a:t>plateforme logicielle open source permettant de </a:t>
            </a:r>
            <a:endParaRPr b="1" sz="995"/>
          </a:p>
          <a:p>
            <a:pPr indent="-3284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72"/>
              <a:buChar char="•"/>
            </a:pPr>
            <a:r>
              <a:rPr b="1" lang="fr" sz="1572"/>
              <a:t>créer, de déployer et de gérer des containers</a:t>
            </a:r>
            <a:endParaRPr b="1" sz="1572"/>
          </a:p>
          <a:p>
            <a:pPr indent="-3284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72"/>
              <a:buChar char="•"/>
            </a:pPr>
            <a:r>
              <a:rPr b="1" lang="fr" sz="1572"/>
              <a:t>création d’images via les dockerfiles</a:t>
            </a:r>
            <a:endParaRPr b="1" sz="1572"/>
          </a:p>
          <a:p>
            <a:pPr indent="-32843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72"/>
              <a:buChar char="•"/>
            </a:pPr>
            <a:r>
              <a:rPr b="1" lang="fr" sz="1572"/>
              <a:t>avantages : flexibilité, légèreté, portabilité, adaptation</a:t>
            </a:r>
            <a:endParaRPr b="1" sz="995"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2904075" y="3619525"/>
            <a:ext cx="57531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b="1" lang="fr" sz="1600"/>
              <a:t>référentiels d'images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b="1" lang="fr" sz="1600"/>
              <a:t>extraction et push d’images de conteneurs</a:t>
            </a:r>
            <a:endParaRPr b="1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208425" y="322725"/>
            <a:ext cx="6050700" cy="496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Docker / Docker Hub (2/2)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5" y="1722725"/>
            <a:ext cx="29337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725" y="1642525"/>
            <a:ext cx="2933700" cy="31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232050" y="1395325"/>
            <a:ext cx="1320600" cy="24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/>
              <a:t>Dockerfile</a:t>
            </a:r>
            <a:endParaRPr b="1"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4714725" y="1325050"/>
            <a:ext cx="1320600" cy="24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/>
              <a:t>Docker Hub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2454825" y="219700"/>
            <a:ext cx="4216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entury Gothic"/>
              <a:buNone/>
            </a:pPr>
            <a:r>
              <a:rPr lang="fr"/>
              <a:t>Présentation Ansible </a:t>
            </a:r>
            <a:endParaRPr/>
          </a:p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1244100" y="1276750"/>
            <a:ext cx="64074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65100" lvl="0" marL="165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"/>
              <a:t>Introduction</a:t>
            </a:r>
            <a:r>
              <a:rPr lang="fr"/>
              <a:t> </a:t>
            </a:r>
            <a:endParaRPr/>
          </a:p>
          <a:p>
            <a:pPr indent="-171450" lvl="1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</a:pPr>
            <a:r>
              <a:rPr lang="fr"/>
              <a:t>Ansible est un des outils Devops ( Cloud ) qui permets :</a:t>
            </a:r>
            <a:endParaRPr/>
          </a:p>
          <a:p>
            <a:pPr indent="-171450" lvl="2" marL="508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</a:pPr>
            <a:r>
              <a:rPr lang="fr"/>
              <a:t>- d'évaluer un code ( IaaC )</a:t>
            </a:r>
            <a:endParaRPr/>
          </a:p>
          <a:p>
            <a:pPr indent="-171450" lvl="2" marL="508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</a:pPr>
            <a:r>
              <a:rPr lang="fr"/>
              <a:t>- d'orchestrer des déploiements d'applications ( SaaS ) </a:t>
            </a:r>
            <a:endParaRPr/>
          </a:p>
          <a:p>
            <a:pPr indent="-171450" lvl="2" marL="508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</a:pPr>
            <a:r>
              <a:rPr lang="fr"/>
              <a:t>- Infrastructure ( IaaS ) </a:t>
            </a:r>
            <a:endParaRPr/>
          </a:p>
          <a:p>
            <a:pPr indent="-171450" lvl="2" marL="508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</a:pPr>
            <a:r>
              <a:rPr lang="fr"/>
              <a:t>- Plateforme ( PaaS ) en toute transparence pour une entreprise 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2288550" y="143500"/>
            <a:ext cx="45669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</a:pPr>
            <a:r>
              <a:rPr lang="fr"/>
              <a:t>Présentation Ansible </a:t>
            </a:r>
            <a:endParaRPr/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132300" y="630025"/>
            <a:ext cx="8879400" cy="4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65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"/>
              <a:t>Structuration du déploiement</a:t>
            </a:r>
            <a:r>
              <a:rPr b="1" lang="fr"/>
              <a:t> </a:t>
            </a:r>
            <a:endParaRPr b="1"/>
          </a:p>
          <a:p>
            <a:pPr indent="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75" y="2796350"/>
            <a:ext cx="3283100" cy="21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25" y="1393800"/>
            <a:ext cx="32831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975" y="1368922"/>
            <a:ext cx="1590675" cy="10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/>
        </p:nvSpPr>
        <p:spPr>
          <a:xfrm>
            <a:off x="205425" y="968725"/>
            <a:ext cx="23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1- </a:t>
            </a:r>
            <a:r>
              <a:rPr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Configuration Ansible</a:t>
            </a: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277000" y="2371650"/>
            <a:ext cx="24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 </a:t>
            </a:r>
            <a:r>
              <a:rPr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Déploiement sur Hôtes </a:t>
            </a:r>
            <a:r>
              <a:rPr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3910100" y="968725"/>
            <a:ext cx="23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3- </a:t>
            </a:r>
            <a:r>
              <a:rPr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Structure et rôles</a:t>
            </a: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6425125" y="968725"/>
            <a:ext cx="26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4- </a:t>
            </a:r>
            <a:r>
              <a:rPr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Exécution Playbook.yaml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Google Shape;277;p41"/>
          <p:cNvSpPr txBox="1"/>
          <p:nvPr/>
        </p:nvSpPr>
        <p:spPr>
          <a:xfrm>
            <a:off x="6427413" y="2489375"/>
            <a:ext cx="24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5- </a:t>
            </a:r>
            <a:r>
              <a:rPr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Résultats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425" y="2889575"/>
            <a:ext cx="2501300" cy="20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7750" y="1295275"/>
            <a:ext cx="2213000" cy="37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2356550" y="165950"/>
            <a:ext cx="458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</a:pPr>
            <a:r>
              <a:rPr lang="fr"/>
              <a:t>Présentation Ansible 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651350" y="1428750"/>
            <a:ext cx="79959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165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"/>
              <a:t>Conclusion</a:t>
            </a:r>
            <a:endParaRPr b="1"/>
          </a:p>
          <a:p>
            <a:pPr indent="0" lvl="0" marL="165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1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</a:pPr>
            <a:r>
              <a:rPr lang="fr"/>
              <a:t>Durant la formation,  j'ai pu avoir des connaissances généralistes sur les outils devops , le développement , l'administration linux  mais aussi la culture devops et la socialisation .</a:t>
            </a:r>
            <a:endParaRPr/>
          </a:p>
          <a:p>
            <a:pPr indent="-171450" lvl="1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</a:pPr>
            <a:r>
              <a:rPr lang="fr"/>
              <a:t>Personnellement, étant autodidacte et confiant dans mon savoir-faire professionnel, la formation m'a permis de reprendre progressivement un rythme de travail que j'avais réduit pour des raisons personnelles.</a:t>
            </a:r>
            <a:endParaRPr/>
          </a:p>
          <a:p>
            <a:pPr indent="-171450" lvl="1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</a:pPr>
            <a:r>
              <a:rPr lang="fr"/>
              <a:t>Dorénavant, j'entreprends d'être plus efficace dans mes démarches clientes.</a:t>
            </a:r>
            <a:endParaRPr/>
          </a:p>
          <a:p>
            <a:pPr indent="-171450" lvl="1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</a:pPr>
            <a:r>
              <a:rPr lang="fr"/>
              <a:t>Je remercie sincèrement Squad &amp; AJC pour cette ouverture sur la dimension Devops , et le temps qu'ils ont pu consacrer à notre aboutissement et cette certification.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284625" y="703725"/>
            <a:ext cx="5451300" cy="496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GitLab (</a:t>
            </a:r>
            <a:r>
              <a:rPr lang="fr"/>
              <a:t>1/2</a:t>
            </a:r>
            <a:r>
              <a:rPr lang="fr"/>
              <a:t>)</a:t>
            </a:r>
            <a:endParaRPr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2503475" y="1687225"/>
            <a:ext cx="57561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-170082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Outil open source de gestion de dépôts de code source et leur versionning</a:t>
            </a:r>
            <a:endParaRPr b="1" sz="3415"/>
          </a:p>
          <a:p>
            <a:pPr indent="-170082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Plateforme de </a:t>
            </a:r>
            <a:r>
              <a:rPr b="1" lang="fr" sz="3415"/>
              <a:t>développement</a:t>
            </a:r>
            <a:r>
              <a:rPr b="1" lang="fr" sz="3415"/>
              <a:t> </a:t>
            </a:r>
            <a:r>
              <a:rPr b="1" lang="fr" sz="3415"/>
              <a:t>collaborative</a:t>
            </a:r>
            <a:r>
              <a:rPr b="1" lang="fr" sz="3415"/>
              <a:t> </a:t>
            </a:r>
            <a:endParaRPr b="1" sz="3415"/>
          </a:p>
          <a:p>
            <a:pPr indent="-170082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Outil devops complet qui couvre l’ensemble des étapes devOps</a:t>
            </a:r>
            <a:endParaRPr b="1" sz="2300"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00" y="1769000"/>
            <a:ext cx="19689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151500" y="202125"/>
            <a:ext cx="6859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612300" y="857150"/>
            <a:ext cx="7425000" cy="4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156527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Présentation de : </a:t>
            </a:r>
            <a:endParaRPr b="1"/>
          </a:p>
          <a:p>
            <a:pPr indent="-158432" lvl="2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l’équipe</a:t>
            </a:r>
            <a:endParaRPr b="1"/>
          </a:p>
          <a:p>
            <a:pPr indent="-158432" lvl="2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l’organisme AJC</a:t>
            </a:r>
            <a:endParaRPr b="1"/>
          </a:p>
          <a:p>
            <a:pPr indent="-158432" lvl="2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la formation AJC - POEI DevOps SQUAD</a:t>
            </a:r>
            <a:endParaRPr b="1"/>
          </a:p>
          <a:p>
            <a:pPr indent="-156527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Partie Projet : </a:t>
            </a:r>
            <a:endParaRPr b="1"/>
          </a:p>
          <a:p>
            <a:pPr indent="-158432" lvl="2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objectif du projet</a:t>
            </a:r>
            <a:endParaRPr b="1"/>
          </a:p>
          <a:p>
            <a:pPr indent="-158432" lvl="2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mise en place d’une pipeline CI / CD</a:t>
            </a:r>
            <a:endParaRPr b="1"/>
          </a:p>
          <a:p>
            <a:pPr indent="-158432" lvl="2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m</a:t>
            </a:r>
            <a:r>
              <a:rPr b="1" lang="fr"/>
              <a:t>éthodologie de travail</a:t>
            </a:r>
            <a:endParaRPr b="1"/>
          </a:p>
          <a:p>
            <a:pPr indent="-158432" lvl="2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d</a:t>
            </a:r>
            <a:r>
              <a:rPr b="1" lang="fr"/>
              <a:t>iagramme technique</a:t>
            </a:r>
            <a:endParaRPr b="1"/>
          </a:p>
          <a:p>
            <a:pPr indent="-158432" lvl="2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répartition des tâches</a:t>
            </a:r>
            <a:endParaRPr b="1"/>
          </a:p>
          <a:p>
            <a:pPr indent="-158432" lvl="2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présentation des outils</a:t>
            </a:r>
            <a:endParaRPr b="1"/>
          </a:p>
          <a:p>
            <a:pPr indent="-156527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Démonstration - Mise en pratique</a:t>
            </a:r>
            <a:endParaRPr b="1"/>
          </a:p>
          <a:p>
            <a:pPr indent="-156527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Conclusion</a:t>
            </a:r>
            <a:endParaRPr b="1"/>
          </a:p>
          <a:p>
            <a:pPr indent="-156527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Questions Réponses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68275" y="122475"/>
            <a:ext cx="4883400" cy="55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</a:t>
            </a:r>
            <a:r>
              <a:rPr lang="fr"/>
              <a:t>o</a:t>
            </a:r>
            <a:r>
              <a:rPr lang="fr"/>
              <a:t>n GitLab (2/2)</a:t>
            </a:r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5" y="1524000"/>
            <a:ext cx="3809550" cy="321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575" y="642625"/>
            <a:ext cx="4762501" cy="17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450" y="2776575"/>
            <a:ext cx="3809549" cy="215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 txBox="1"/>
          <p:nvPr/>
        </p:nvSpPr>
        <p:spPr>
          <a:xfrm>
            <a:off x="5" y="1137000"/>
            <a:ext cx="32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Configuration du webhooks 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4899055" y="228600"/>
            <a:ext cx="33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Configuration du access Token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4670438" y="2384975"/>
            <a:ext cx="23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Structure du dépôt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208425" y="551325"/>
            <a:ext cx="5451300" cy="496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Jenkins (1/5)</a:t>
            </a:r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50" y="1607400"/>
            <a:ext cx="2105575" cy="20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>
            <p:ph idx="1" type="body"/>
          </p:nvPr>
        </p:nvSpPr>
        <p:spPr>
          <a:xfrm>
            <a:off x="2559100" y="1601100"/>
            <a:ext cx="6255300" cy="27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-186347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Outil open source d’intégration continue </a:t>
            </a:r>
            <a:endParaRPr b="1" sz="3415"/>
          </a:p>
          <a:p>
            <a:pPr indent="-186347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Près de 100 plugins </a:t>
            </a:r>
            <a:endParaRPr b="1" sz="3415"/>
          </a:p>
          <a:p>
            <a:pPr indent="-186347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 sz="3415"/>
              <a:t>Outil devops complet qui couvre l’ensemble des étapes devOps</a:t>
            </a:r>
            <a:endParaRPr b="1" sz="2300"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225450" y="457200"/>
            <a:ext cx="4324800" cy="437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Jenkins </a:t>
            </a:r>
            <a:r>
              <a:rPr lang="fr"/>
              <a:t>(2/5)</a:t>
            </a:r>
            <a:endParaRPr/>
          </a:p>
        </p:txBody>
      </p:sp>
      <p:sp>
        <p:nvSpPr>
          <p:cNvPr id="317" name="Google Shape;317;p46"/>
          <p:cNvSpPr txBox="1"/>
          <p:nvPr>
            <p:ph idx="1" type="body"/>
          </p:nvPr>
        </p:nvSpPr>
        <p:spPr>
          <a:xfrm>
            <a:off x="152400" y="1373850"/>
            <a:ext cx="2892000" cy="43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/>
              <a:t>C</a:t>
            </a:r>
            <a:r>
              <a:rPr b="1" lang="fr"/>
              <a:t>réation des credentials</a:t>
            </a:r>
            <a:endParaRPr b="1"/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33550"/>
            <a:ext cx="4000502" cy="29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4524975" y="1377375"/>
            <a:ext cx="2734800" cy="43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/>
              <a:t>I</a:t>
            </a:r>
            <a:r>
              <a:rPr b="1" lang="fr"/>
              <a:t>nstallation des plugins</a:t>
            </a:r>
            <a:endParaRPr b="1"/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902" y="1760513"/>
            <a:ext cx="4457697" cy="29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149250" y="304800"/>
            <a:ext cx="4253700" cy="437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Jenkins </a:t>
            </a:r>
            <a:r>
              <a:rPr lang="fr"/>
              <a:t>(3/5)</a:t>
            </a:r>
            <a:endParaRPr/>
          </a:p>
        </p:txBody>
      </p:sp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152400" y="992850"/>
            <a:ext cx="3766200" cy="43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/>
              <a:t>Connexion à Gitlab</a:t>
            </a:r>
            <a:endParaRPr b="1"/>
          </a:p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5045500" y="1018613"/>
            <a:ext cx="3766200" cy="43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/>
              <a:t>C</a:t>
            </a:r>
            <a:r>
              <a:rPr b="1" lang="fr"/>
              <a:t>onfiguration du build</a:t>
            </a:r>
            <a:endParaRPr b="1"/>
          </a:p>
        </p:txBody>
      </p:sp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9950"/>
            <a:ext cx="4766976" cy="35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300" y="1455725"/>
            <a:ext cx="3859302" cy="34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title"/>
          </p:nvPr>
        </p:nvSpPr>
        <p:spPr>
          <a:xfrm>
            <a:off x="225450" y="228600"/>
            <a:ext cx="4135500" cy="437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Jenkins </a:t>
            </a:r>
            <a:r>
              <a:rPr lang="fr"/>
              <a:t>(4/5)</a:t>
            </a:r>
            <a:endParaRPr/>
          </a:p>
        </p:txBody>
      </p:sp>
      <p:sp>
        <p:nvSpPr>
          <p:cNvPr id="335" name="Google Shape;335;p48"/>
          <p:cNvSpPr txBox="1"/>
          <p:nvPr>
            <p:ph idx="1" type="body"/>
          </p:nvPr>
        </p:nvSpPr>
        <p:spPr>
          <a:xfrm>
            <a:off x="202850" y="1005750"/>
            <a:ext cx="3766200" cy="43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/>
              <a:t>C</a:t>
            </a:r>
            <a:r>
              <a:rPr b="1" lang="fr"/>
              <a:t>onfiguration de la pipeline</a:t>
            </a:r>
            <a:endParaRPr b="1"/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5900"/>
            <a:ext cx="4363576" cy="36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375" y="1455727"/>
            <a:ext cx="4323226" cy="33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type="title"/>
          </p:nvPr>
        </p:nvSpPr>
        <p:spPr>
          <a:xfrm>
            <a:off x="225450" y="381000"/>
            <a:ext cx="5248800" cy="437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Jenkins </a:t>
            </a:r>
            <a:r>
              <a:rPr lang="fr"/>
              <a:t>(5/5)</a:t>
            </a:r>
            <a:endParaRPr/>
          </a:p>
        </p:txBody>
      </p:sp>
      <p:sp>
        <p:nvSpPr>
          <p:cNvPr id="343" name="Google Shape;343;p49"/>
          <p:cNvSpPr txBox="1"/>
          <p:nvPr>
            <p:ph idx="1" type="body"/>
          </p:nvPr>
        </p:nvSpPr>
        <p:spPr>
          <a:xfrm>
            <a:off x="152400" y="1429950"/>
            <a:ext cx="3766200" cy="43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/>
              <a:t>Lancement du build</a:t>
            </a:r>
            <a:endParaRPr b="1"/>
          </a:p>
        </p:txBody>
      </p:sp>
      <p:pic>
        <p:nvPicPr>
          <p:cNvPr id="344" name="Google Shape;3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0950"/>
            <a:ext cx="4733373" cy="28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450" y="1810950"/>
            <a:ext cx="4035200" cy="28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9"/>
          <p:cNvSpPr txBox="1"/>
          <p:nvPr>
            <p:ph idx="1" type="body"/>
          </p:nvPr>
        </p:nvSpPr>
        <p:spPr>
          <a:xfrm>
            <a:off x="4955250" y="1429950"/>
            <a:ext cx="3766200" cy="43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/>
              <a:t>Jenkinsfile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1259375" y="1932675"/>
            <a:ext cx="6859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</a:pPr>
            <a:r>
              <a:rPr lang="fr"/>
              <a:t>Démonstration - Mise en pratique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99600" y="165950"/>
            <a:ext cx="1986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entury Gothic"/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59" name="Google Shape;359;p51"/>
          <p:cNvSpPr txBox="1"/>
          <p:nvPr/>
        </p:nvSpPr>
        <p:spPr>
          <a:xfrm>
            <a:off x="381200" y="1029150"/>
            <a:ext cx="79527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•"/>
            </a:pPr>
            <a:r>
              <a:rPr b="1" lang="fr" sz="1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travail en groupe</a:t>
            </a:r>
            <a:endParaRPr b="1"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entury Gothic"/>
              <a:buChar char="•"/>
            </a:pPr>
            <a:r>
              <a:rPr b="1" lang="fr" sz="1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expérience enrichissante</a:t>
            </a:r>
            <a:endParaRPr b="1"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entury Gothic"/>
              <a:buChar char="•"/>
            </a:pPr>
            <a:r>
              <a:rPr b="1" lang="fr" sz="1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consolidation de nos connaissances générales</a:t>
            </a:r>
            <a:endParaRPr b="1"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entury Gothic"/>
              <a:buChar char="•"/>
            </a:pPr>
            <a:r>
              <a:rPr b="1" lang="fr" sz="1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apprentissage à réaliser des applications plus orientées pour le monde du travail</a:t>
            </a:r>
            <a:endParaRPr b="1"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entury Gothic"/>
              <a:buChar char="•"/>
            </a:pPr>
            <a:r>
              <a:rPr b="1" lang="fr" sz="1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gestion de la répartition des tâches</a:t>
            </a:r>
            <a:endParaRPr b="1"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65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entury Gothic"/>
              <a:buChar char="•"/>
            </a:pPr>
            <a:r>
              <a:rPr b="1" lang="fr" sz="1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bonne expérience à renouveler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type="title"/>
          </p:nvPr>
        </p:nvSpPr>
        <p:spPr>
          <a:xfrm>
            <a:off x="922950" y="1200150"/>
            <a:ext cx="78411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</a:pPr>
            <a:r>
              <a:rPr lang="fr" sz="3600"/>
              <a:t>MERCI POUR VOTRE ATTENTION !!!</a:t>
            </a:r>
            <a:endParaRPr sz="3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>
            <p:ph type="title"/>
          </p:nvPr>
        </p:nvSpPr>
        <p:spPr>
          <a:xfrm>
            <a:off x="1837350" y="1901975"/>
            <a:ext cx="53556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</a:pPr>
            <a:r>
              <a:rPr lang="fr" sz="3600"/>
              <a:t>QUESTIONS - RÉPONSES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151500" y="376050"/>
            <a:ext cx="4292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</a:pPr>
            <a:r>
              <a:rPr lang="fr"/>
              <a:t>Présentation de l’équipe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2073750" y="1426825"/>
            <a:ext cx="4996500" cy="3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1925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b="1" lang="fr" sz="1750"/>
              <a:t>Nathe-Frimousse NZENGUE MOUELLE</a:t>
            </a:r>
            <a:endParaRPr b="1" sz="1750"/>
          </a:p>
          <a:p>
            <a:pPr indent="-149225" lvl="5" marL="901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b="1" lang="fr" sz="1750"/>
              <a:t>Terraform, Docker et Jenkins</a:t>
            </a:r>
            <a:endParaRPr b="1" sz="1750"/>
          </a:p>
          <a:p>
            <a:pPr indent="-161925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b="1" lang="fr" sz="1750"/>
              <a:t>Pierre-Damien WEBER</a:t>
            </a:r>
            <a:endParaRPr b="1" sz="1750"/>
          </a:p>
          <a:p>
            <a:pPr indent="-149225" lvl="5" marL="901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b="1" lang="fr" sz="1750"/>
              <a:t>Ansible et déploiement</a:t>
            </a:r>
            <a:endParaRPr b="1" sz="1750"/>
          </a:p>
          <a:p>
            <a:pPr indent="-161925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b="1" lang="fr" sz="1750"/>
              <a:t>Damtoti DAGBARE</a:t>
            </a:r>
            <a:endParaRPr b="1" sz="1750"/>
          </a:p>
          <a:p>
            <a:pPr indent="-149225" lvl="5" marL="901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b="1" lang="fr" sz="1750"/>
              <a:t>scripts Python</a:t>
            </a:r>
            <a:endParaRPr b="1" sz="1750"/>
          </a:p>
          <a:p>
            <a:pPr indent="-161925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b="1" lang="fr" sz="1750"/>
              <a:t>Damien PEYRA</a:t>
            </a:r>
            <a:endParaRPr b="1" sz="1750"/>
          </a:p>
          <a:p>
            <a:pPr indent="-149225" lvl="5" marL="901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b="1" lang="fr" sz="1750"/>
              <a:t>Terraform, Docker et Jenkins</a:t>
            </a:r>
            <a:endParaRPr b="1" sz="175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50"/>
          </a:p>
          <a:p>
            <a:pPr indent="0" lvl="0" marL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50"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75" y="1529088"/>
            <a:ext cx="1354449" cy="135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75" y="3141675"/>
            <a:ext cx="1354451" cy="13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151500" y="328025"/>
            <a:ext cx="6859800" cy="61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d’AJC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2137157" y="1416049"/>
            <a:ext cx="6852600" cy="308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organisme de formation spécialisé dans le </a:t>
            </a:r>
            <a:r>
              <a:rPr b="1" lang="fr"/>
              <a:t>développement</a:t>
            </a:r>
            <a:r>
              <a:rPr b="1" lang="fr"/>
              <a:t> des compétences dans le domaine de l’IT</a:t>
            </a:r>
            <a:endParaRPr b="1"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créé en 2007</a:t>
            </a:r>
            <a:endParaRPr b="1"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en 2019 : plus de 1000 stagiaires</a:t>
            </a:r>
            <a:endParaRPr b="1"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e</a:t>
            </a:r>
            <a:r>
              <a:rPr b="1" lang="fr"/>
              <a:t>nviron 100 entreprises partenaires</a:t>
            </a:r>
            <a:endParaRPr b="1"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POEI DevOps en collaboration avec Squad</a:t>
            </a:r>
            <a:endParaRPr b="1"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00" y="1416050"/>
            <a:ext cx="1902950" cy="120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75300" y="365475"/>
            <a:ext cx="6499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</a:pPr>
            <a:r>
              <a:rPr lang="fr"/>
              <a:t>Formation AJC : POEI DevOps SQUAD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2234825" y="1667450"/>
            <a:ext cx="6667200" cy="28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"/>
              <a:t>Une approche gagnante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"/>
              <a:t>Qualité de la formation :</a:t>
            </a:r>
            <a:r>
              <a:rPr b="1" lang="fr">
                <a:solidFill>
                  <a:schemeClr val="dk1"/>
                </a:solidFill>
              </a:rPr>
              <a:t> </a:t>
            </a:r>
            <a:r>
              <a:rPr b="1" lang="fr"/>
              <a:t>contenu et intervenant(e)s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"/>
              <a:t>Apprentissage intensif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"/>
              <a:t>Diversité de la promotion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"/>
              <a:t>Une dynamique de groupes malgré le distanciel</a:t>
            </a:r>
            <a:endParaRPr sz="1525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75" y="2503625"/>
            <a:ext cx="1902950" cy="96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75" y="1515050"/>
            <a:ext cx="1902949" cy="91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75" y="3549275"/>
            <a:ext cx="1902951" cy="10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2534250" y="143500"/>
            <a:ext cx="4075500" cy="447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</a:t>
            </a:r>
            <a:r>
              <a:rPr lang="fr"/>
              <a:t> du projet</a:t>
            </a:r>
            <a:endParaRPr/>
          </a:p>
        </p:txBody>
      </p:sp>
      <p:sp>
        <p:nvSpPr>
          <p:cNvPr id="170" name="Google Shape;170;p30"/>
          <p:cNvSpPr txBox="1"/>
          <p:nvPr/>
        </p:nvSpPr>
        <p:spPr>
          <a:xfrm>
            <a:off x="117350" y="651350"/>
            <a:ext cx="6680700" cy="25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5100" lvl="0" marL="165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b="1" lang="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Amélioration Continue 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1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</a:pPr>
            <a:r>
              <a:rPr b="1" lang="fr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Mettre en place une méthodologie de travail automatisée </a:t>
            </a:r>
            <a:endParaRPr b="1"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2" marL="508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Gagner du temps dans la MCO “Maintien Condition Opérationnelle" 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2" marL="508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Développer des livrables adaptés aux besoins Clients 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2" marL="508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Réduire les risques et augmenter la qualité 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2" marL="508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Assurer une haute disponibilité des services en temps réel 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2" marL="508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Simplifie la documentation , les codes , les logiciels  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2" marL="508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Sérénité des collaborateurs 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2" marL="508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b="1" lang="fr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 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850" y="2702775"/>
            <a:ext cx="4841725" cy="22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1659450" y="157225"/>
            <a:ext cx="5825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entury Gothic"/>
              <a:buNone/>
            </a:pPr>
            <a:r>
              <a:rPr lang="fr"/>
              <a:t>Mise en place d’une pipeline CI/CD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431700" y="714975"/>
            <a:ext cx="72723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52400" lvl="0" marL="165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fr"/>
              <a:t>Respect des</a:t>
            </a:r>
            <a:r>
              <a:rPr b="1" lang="fr"/>
              <a:t> 5 phases de la culture Devops</a:t>
            </a:r>
            <a:r>
              <a:rPr lang="fr" sz="1600"/>
              <a:t>  </a:t>
            </a:r>
            <a:endParaRPr sz="1600"/>
          </a:p>
          <a:p>
            <a:pPr indent="-1905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fr"/>
              <a:t>Intégration Continue ( CI )</a:t>
            </a:r>
            <a:r>
              <a:rPr b="1" lang="fr" sz="1600"/>
              <a:t> </a:t>
            </a:r>
            <a:endParaRPr b="1" sz="1600"/>
          </a:p>
          <a:p>
            <a:pPr indent="-165100" lvl="2" marL="508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fr"/>
              <a:t>Un script : Python pour crypter une chaîne de caractères donné</a:t>
            </a:r>
            <a:endParaRPr b="1"/>
          </a:p>
          <a:p>
            <a:pPr indent="-165100" lvl="2" marL="508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fr"/>
              <a:t>Versioning du script  </a:t>
            </a:r>
            <a:endParaRPr b="1"/>
          </a:p>
          <a:p>
            <a:pPr indent="-1905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fr"/>
              <a:t>Test Continue ( TDD )</a:t>
            </a:r>
            <a:r>
              <a:rPr b="1" lang="fr" sz="1600"/>
              <a:t> </a:t>
            </a:r>
            <a:endParaRPr b="1" sz="1600"/>
          </a:p>
          <a:p>
            <a:pPr indent="-165100" lvl="2" marL="508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fr"/>
              <a:t>Avec un déclencheur pour valider le code </a:t>
            </a:r>
            <a:endParaRPr b="1"/>
          </a:p>
          <a:p>
            <a:pPr indent="-165100" lvl="2" marL="508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fr"/>
              <a:t>Préparer le code pour son déploiement  </a:t>
            </a:r>
            <a:endParaRPr b="1"/>
          </a:p>
          <a:p>
            <a:pPr indent="-18415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lang="fr"/>
              <a:t>Livraison</a:t>
            </a:r>
            <a:r>
              <a:rPr b="1" lang="fr"/>
              <a:t> Continue ( CDL )</a:t>
            </a:r>
            <a:endParaRPr b="1"/>
          </a:p>
          <a:p>
            <a:pPr indent="-165100" lvl="2" marL="508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fr"/>
              <a:t>Collaboration client , développeur ou production</a:t>
            </a:r>
            <a:endParaRPr b="1"/>
          </a:p>
          <a:p>
            <a:pPr indent="-18415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lang="fr"/>
              <a:t>Déploiement Continue ( CD )</a:t>
            </a:r>
            <a:endParaRPr b="1"/>
          </a:p>
          <a:p>
            <a:pPr indent="-165100" lvl="2" marL="508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fr"/>
              <a:t>Gestion de l’infrastructure selon la validation </a:t>
            </a:r>
            <a:endParaRPr b="1"/>
          </a:p>
          <a:p>
            <a:pPr indent="-18415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lang="fr"/>
              <a:t>Supervision Continue ( CM )</a:t>
            </a:r>
            <a:endParaRPr b="1"/>
          </a:p>
          <a:p>
            <a:pPr indent="-165100" lvl="2" marL="508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fr"/>
              <a:t>remonter les problématiques aux équipes concernées </a:t>
            </a:r>
            <a:endParaRPr b="1"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25" y="3631150"/>
            <a:ext cx="3735950" cy="12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1841550" y="193075"/>
            <a:ext cx="5525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entury Gothic"/>
              <a:buNone/>
            </a:pPr>
            <a:r>
              <a:rPr lang="fr"/>
              <a:t>Méthodologie de travail : Scrum</a:t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426750" y="693700"/>
            <a:ext cx="8355300" cy="21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156527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Communication avec</a:t>
            </a:r>
            <a:r>
              <a:rPr b="1" lang="fr"/>
              <a:t> Discord et la plateforme AJC</a:t>
            </a:r>
            <a:endParaRPr b="1"/>
          </a:p>
          <a:p>
            <a:pPr indent="-156527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Réunions journalières à 10h00 et 16h00 (30 minutes)</a:t>
            </a:r>
            <a:endParaRPr b="1"/>
          </a:p>
          <a:p>
            <a:pPr indent="-156527" lvl="0" marL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"/>
              <a:t>Planning des tâches quotidiennes</a:t>
            </a:r>
            <a:endParaRPr b="1"/>
          </a:p>
          <a:p>
            <a:pPr indent="-171132" lvl="1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3333"/>
              <a:buChar char="•"/>
            </a:pPr>
            <a:r>
              <a:rPr b="1" lang="fr"/>
              <a:t>Avancement du sprint </a:t>
            </a:r>
            <a:r>
              <a:rPr b="1" lang="fr"/>
              <a:t>tâches</a:t>
            </a:r>
            <a:r>
              <a:rPr b="1" lang="fr"/>
              <a:t> par </a:t>
            </a:r>
            <a:r>
              <a:rPr b="1" lang="fr"/>
              <a:t>tâches</a:t>
            </a:r>
            <a:endParaRPr b="1"/>
          </a:p>
          <a:p>
            <a:pPr indent="-171132" lvl="1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3333"/>
              <a:buChar char="•"/>
            </a:pPr>
            <a:r>
              <a:rPr b="1" lang="fr"/>
              <a:t>Axes d’amélioration des </a:t>
            </a:r>
            <a:r>
              <a:rPr b="1" lang="fr"/>
              <a:t>tâches</a:t>
            </a:r>
            <a:endParaRPr b="1"/>
          </a:p>
          <a:p>
            <a:pPr indent="-171132" lvl="1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3333"/>
              <a:buChar char="•"/>
            </a:pPr>
            <a:r>
              <a:rPr b="1" lang="fr"/>
              <a:t>Ajout des nouvelles tâches</a:t>
            </a:r>
            <a:endParaRPr b="1"/>
          </a:p>
          <a:p>
            <a:pPr indent="-171132" lvl="1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3333"/>
              <a:buChar char="•"/>
            </a:pPr>
            <a:r>
              <a:rPr b="1" lang="fr"/>
              <a:t>si points bloquants investigation pour la </a:t>
            </a:r>
            <a:r>
              <a:rPr b="1" lang="fr"/>
              <a:t>résolution</a:t>
            </a:r>
            <a:r>
              <a:rPr b="1" lang="fr"/>
              <a:t> 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650" y="3249325"/>
            <a:ext cx="3900700" cy="16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25" y="913400"/>
            <a:ext cx="8824400" cy="4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>
            <p:ph type="title"/>
          </p:nvPr>
        </p:nvSpPr>
        <p:spPr>
          <a:xfrm>
            <a:off x="2566825" y="151000"/>
            <a:ext cx="40854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</a:pPr>
            <a:r>
              <a:rPr lang="fr"/>
              <a:t>Diagramme Technique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èle de conception Atome bleu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